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95D747-1D3D-4E40-B500-DD5F33CC6B18}" type="datetimeFigureOut">
              <a:rPr lang="es-ES" smtClean="0"/>
              <a:t>18/02/2014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4EAC2B-3079-48A7-8788-5532401D6B5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6777318" cy="3247667"/>
          </a:xfrm>
        </p:spPr>
        <p:txBody>
          <a:bodyPr>
            <a:normAutofit fontScale="90000"/>
          </a:bodyPr>
          <a:lstStyle/>
          <a:p>
            <a:r>
              <a:rPr lang="es-ES" i="1" dirty="0" smtClean="0">
                <a:solidFill>
                  <a:srgbClr val="FFFF00"/>
                </a:solidFill>
              </a:rPr>
              <a:t>“Todos los seres humanos quieren llegar a viejos, pero todos se quejan de haber llegado”</a:t>
            </a:r>
            <a:r>
              <a:rPr lang="es-ES" dirty="0" smtClean="0">
                <a:solidFill>
                  <a:srgbClr val="FFFF00"/>
                </a:solidFill>
              </a:rPr>
              <a:t>–(Cicerón)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968624"/>
          </a:xfrm>
        </p:spPr>
        <p:txBody>
          <a:bodyPr>
            <a:normAutofit/>
          </a:bodyPr>
          <a:lstStyle/>
          <a:p>
            <a:r>
              <a:rPr lang="es-ES_tradnl" sz="6600" u="sng" dirty="0" smtClean="0">
                <a:solidFill>
                  <a:schemeClr val="bg1"/>
                </a:solidFill>
              </a:rPr>
              <a:t>ESTOICOS</a:t>
            </a:r>
            <a:endParaRPr lang="es-ES" sz="6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7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7745505" cy="4248472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2000" dirty="0"/>
              <a:t>A</a:t>
            </a:r>
            <a:r>
              <a:rPr lang="es-ES" sz="2000" dirty="0" smtClean="0"/>
              <a:t>ctitud </a:t>
            </a:r>
            <a:r>
              <a:rPr lang="es-ES" sz="2000" dirty="0"/>
              <a:t>de reproche a la </a:t>
            </a:r>
            <a:r>
              <a:rPr lang="es-ES" sz="2000" dirty="0" smtClean="0"/>
              <a:t>vejez.</a:t>
            </a:r>
            <a:endParaRPr lang="es-ES" dirty="0" smtClean="0"/>
          </a:p>
          <a:p>
            <a:endParaRPr lang="es-ES_tradnl" dirty="0"/>
          </a:p>
          <a:p>
            <a:r>
              <a:rPr lang="es-ES" sz="2000" dirty="0"/>
              <a:t>N</a:t>
            </a:r>
            <a:r>
              <a:rPr lang="es-ES" sz="2000" dirty="0" smtClean="0"/>
              <a:t>ada </a:t>
            </a:r>
            <a:r>
              <a:rPr lang="es-ES" sz="2000" dirty="0"/>
              <a:t>sirve reclamarle </a:t>
            </a:r>
            <a:r>
              <a:rPr lang="es-ES" sz="2000" dirty="0" smtClean="0"/>
              <a:t>a cada etapa lo </a:t>
            </a:r>
            <a:r>
              <a:rPr lang="es-ES" sz="2000" dirty="0"/>
              <a:t>que no puede </a:t>
            </a:r>
            <a:r>
              <a:rPr lang="es-ES" sz="2000" dirty="0" smtClean="0"/>
              <a:t>ofrecer.</a:t>
            </a:r>
          </a:p>
          <a:p>
            <a:endParaRPr lang="es-ES" sz="2000" dirty="0" smtClean="0"/>
          </a:p>
          <a:p>
            <a:r>
              <a:rPr lang="es-ES" sz="2000" dirty="0" smtClean="0"/>
              <a:t>Se </a:t>
            </a:r>
            <a:r>
              <a:rPr lang="es-ES" sz="2000" dirty="0"/>
              <a:t>trata de aceptar el final de la vida, como </a:t>
            </a:r>
            <a:r>
              <a:rPr lang="es-ES" sz="2000" dirty="0" smtClean="0"/>
              <a:t>acto final.</a:t>
            </a:r>
          </a:p>
          <a:p>
            <a:endParaRPr lang="es-ES_tradnl" sz="2000" dirty="0"/>
          </a:p>
          <a:p>
            <a:r>
              <a:rPr lang="es-ES" sz="2000" dirty="0" smtClean="0"/>
              <a:t>Pérdida </a:t>
            </a:r>
            <a:r>
              <a:rPr lang="es-ES" sz="2000" dirty="0"/>
              <a:t>de </a:t>
            </a:r>
            <a:r>
              <a:rPr lang="es-ES" sz="2000" dirty="0" smtClean="0"/>
              <a:t>placer	</a:t>
            </a:r>
            <a:r>
              <a:rPr lang="es-ES" sz="2000" dirty="0"/>
              <a:t> </a:t>
            </a:r>
            <a:r>
              <a:rPr lang="es-ES" sz="2000" dirty="0" smtClean="0"/>
              <a:t>        RESPONSABLE &gt;&gt;&gt; </a:t>
            </a:r>
            <a:r>
              <a:rPr lang="es-ES" sz="2000" dirty="0"/>
              <a:t>vida mal </a:t>
            </a:r>
            <a:r>
              <a:rPr lang="es-ES" sz="2000" dirty="0" smtClean="0"/>
              <a:t>vivida.</a:t>
            </a:r>
          </a:p>
          <a:p>
            <a:endParaRPr lang="es-ES_tradnl" sz="2000" dirty="0" smtClean="0"/>
          </a:p>
          <a:p>
            <a:r>
              <a:rPr lang="es-ES" sz="2000" dirty="0" smtClean="0"/>
              <a:t>Las virtudes &gt;&gt;&gt; no padece lamento </a:t>
            </a:r>
            <a:r>
              <a:rPr lang="es-ES" sz="2000" dirty="0"/>
              <a:t>inconsolable al </a:t>
            </a:r>
            <a:r>
              <a:rPr lang="es-ES" sz="2000" dirty="0" smtClean="0"/>
              <a:t>envejecer.</a:t>
            </a:r>
            <a:endParaRPr lang="es-ES_tradnl" sz="2000" dirty="0"/>
          </a:p>
          <a:p>
            <a:endParaRPr lang="es-ES" sz="2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Antemortem</a:t>
            </a:r>
            <a:r>
              <a:rPr lang="es-ES_tradnl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Senectutis</a:t>
            </a:r>
            <a:endParaRPr lang="es-E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5" y="2693476"/>
            <a:ext cx="3726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renegar de la naturaleza y de la vida misma</a:t>
            </a:r>
            <a:endParaRPr lang="es-ES" sz="14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686762" y="25679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843809" y="2567920"/>
            <a:ext cx="1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026596" y="2569707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978826" y="4653136"/>
            <a:ext cx="8730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9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última etapa</a:t>
            </a:r>
            <a:endParaRPr lang="es-E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2195173"/>
            <a:ext cx="35718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93112"/>
            <a:ext cx="3528392" cy="23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28798"/>
            <a:ext cx="3571875" cy="20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9" b="184"/>
          <a:stretch/>
        </p:blipFill>
        <p:spPr bwMode="auto">
          <a:xfrm>
            <a:off x="4564032" y="4528797"/>
            <a:ext cx="3536361" cy="20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7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349005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La </a:t>
            </a:r>
            <a:r>
              <a:rPr lang="es-ES" sz="2000" dirty="0"/>
              <a:t>muerte debe ser despreciada o resultar </a:t>
            </a:r>
            <a:r>
              <a:rPr lang="es-ES" sz="2000" dirty="0" smtClean="0"/>
              <a:t>indiferente.</a:t>
            </a:r>
          </a:p>
          <a:p>
            <a:endParaRPr lang="es-ES_tradnl" sz="2000" dirty="0"/>
          </a:p>
          <a:p>
            <a:r>
              <a:rPr lang="es-ES" sz="2000" dirty="0" smtClean="0"/>
              <a:t>No </a:t>
            </a:r>
            <a:r>
              <a:rPr lang="es-ES" sz="2000" dirty="0"/>
              <a:t>hay </a:t>
            </a:r>
            <a:r>
              <a:rPr lang="es-ES" sz="2000" dirty="0" smtClean="0"/>
              <a:t>que temerla, en </a:t>
            </a:r>
            <a:r>
              <a:rPr lang="es-ES" sz="2000" dirty="0"/>
              <a:t>ella finaliza el ser </a:t>
            </a:r>
            <a:r>
              <a:rPr lang="es-ES" sz="2000" dirty="0" smtClean="0"/>
              <a:t>o mora </a:t>
            </a:r>
            <a:r>
              <a:rPr lang="es-ES" sz="2000" dirty="0"/>
              <a:t>la </a:t>
            </a:r>
            <a:r>
              <a:rPr lang="es-ES" sz="2000" dirty="0" smtClean="0"/>
              <a:t>felicidad.</a:t>
            </a:r>
          </a:p>
          <a:p>
            <a:endParaRPr lang="es-ES_tradnl" sz="2000" dirty="0"/>
          </a:p>
          <a:p>
            <a:r>
              <a:rPr lang="es-ES" sz="2000" dirty="0" smtClean="0"/>
              <a:t>La </a:t>
            </a:r>
            <a:r>
              <a:rPr lang="es-ES" sz="2000" dirty="0"/>
              <a:t>inminencia de la muerte comprende a todo ser </a:t>
            </a:r>
            <a:r>
              <a:rPr lang="es-ES" sz="2000" dirty="0" smtClean="0"/>
              <a:t>humano vivo.</a:t>
            </a:r>
          </a:p>
          <a:p>
            <a:endParaRPr lang="es-ES_tradnl" sz="2000" dirty="0"/>
          </a:p>
          <a:p>
            <a:r>
              <a:rPr lang="es-ES" sz="2000" dirty="0" smtClean="0"/>
              <a:t>La </a:t>
            </a:r>
            <a:r>
              <a:rPr lang="es-ES" sz="2000" dirty="0"/>
              <a:t>vejez no se transforma en la espera de la </a:t>
            </a:r>
            <a:r>
              <a:rPr lang="es-ES" sz="2000" dirty="0" smtClean="0"/>
              <a:t>muerte.</a:t>
            </a:r>
          </a:p>
          <a:p>
            <a:endParaRPr lang="es-ES_tradnl" sz="2000" dirty="0"/>
          </a:p>
          <a:p>
            <a:r>
              <a:rPr lang="es-ES" sz="2000" dirty="0" smtClean="0"/>
              <a:t>El </a:t>
            </a:r>
            <a:r>
              <a:rPr lang="es-ES" sz="2000" dirty="0"/>
              <a:t>estoicismo pagano </a:t>
            </a:r>
            <a:r>
              <a:rPr lang="es-ES" sz="2000" dirty="0" smtClean="0"/>
              <a:t>convierte </a:t>
            </a:r>
            <a:r>
              <a:rPr lang="es-ES" sz="2000" dirty="0"/>
              <a:t>la </a:t>
            </a:r>
            <a:r>
              <a:rPr lang="es-ES" sz="2000" dirty="0" smtClean="0"/>
              <a:t>muerte, </a:t>
            </a:r>
            <a:r>
              <a:rPr lang="es-ES" sz="2000" dirty="0"/>
              <a:t>en una </a:t>
            </a:r>
            <a:r>
              <a:rPr lang="es-ES" sz="2000" dirty="0" smtClean="0"/>
              <a:t>parte clave </a:t>
            </a:r>
            <a:r>
              <a:rPr lang="es-ES" sz="2000" dirty="0"/>
              <a:t>de la </a:t>
            </a:r>
            <a:r>
              <a:rPr lang="es-ES" sz="2000" dirty="0" smtClean="0"/>
              <a:t>vida.</a:t>
            </a:r>
          </a:p>
          <a:p>
            <a:r>
              <a:rPr lang="es-ES" sz="2000" dirty="0" smtClean="0"/>
              <a:t>La </a:t>
            </a:r>
            <a:r>
              <a:rPr lang="es-ES" sz="2000" dirty="0"/>
              <a:t>resolución deseada del último </a:t>
            </a:r>
            <a:r>
              <a:rPr lang="es-ES" sz="2000" dirty="0" smtClean="0"/>
              <a:t>acto.</a:t>
            </a:r>
            <a:endParaRPr lang="es-ES_tradnl" sz="2000" dirty="0"/>
          </a:p>
          <a:p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final esperado</a:t>
            </a:r>
            <a:endParaRPr lang="es-E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68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inevitabilidad de la muerte</a:t>
            </a:r>
            <a:endParaRPr lang="es-E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6" y="2161195"/>
            <a:ext cx="3926780" cy="22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1195"/>
            <a:ext cx="3631640" cy="22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6" y="4431592"/>
            <a:ext cx="3926780" cy="20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06019"/>
            <a:ext cx="3631640" cy="20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2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/>
          <a:lstStyle/>
          <a:p>
            <a:r>
              <a:rPr lang="es-ES" sz="2000" dirty="0"/>
              <a:t>El bien y la virtud </a:t>
            </a:r>
            <a:r>
              <a:rPr lang="es-ES" sz="2000" dirty="0" smtClean="0"/>
              <a:t>&gt;&gt;&gt;vivir </a:t>
            </a:r>
            <a:r>
              <a:rPr lang="es-ES" sz="2000" dirty="0"/>
              <a:t>de acuerdo con la </a:t>
            </a:r>
            <a:r>
              <a:rPr lang="es-ES" sz="2000" dirty="0" smtClean="0"/>
              <a:t>razón.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sz="2000" dirty="0" smtClean="0"/>
              <a:t>Evitar </a:t>
            </a:r>
            <a:r>
              <a:rPr lang="es-ES" sz="2000" dirty="0"/>
              <a:t>las pasiones </a:t>
            </a:r>
            <a:r>
              <a:rPr lang="es-ES" sz="2000" dirty="0" smtClean="0"/>
              <a:t>&gt;&gt;&gt;desviaciones </a:t>
            </a:r>
            <a:r>
              <a:rPr lang="es-ES" sz="2000" dirty="0"/>
              <a:t>de nuestra propia </a:t>
            </a:r>
            <a:r>
              <a:rPr lang="es-ES" sz="2000" dirty="0" smtClean="0"/>
              <a:t>naturaleza </a:t>
            </a:r>
            <a:r>
              <a:rPr lang="es-ES" sz="2000" dirty="0"/>
              <a:t>racional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El </a:t>
            </a:r>
            <a:r>
              <a:rPr lang="es-ES" sz="2000" dirty="0"/>
              <a:t>dolor, el placer o el temor, </a:t>
            </a:r>
            <a:r>
              <a:rPr lang="es-ES" sz="2000" dirty="0" smtClean="0"/>
              <a:t>deben </a:t>
            </a:r>
            <a:r>
              <a:rPr lang="es-ES" sz="2000" dirty="0"/>
              <a:t>dominarse a través del autocontrol </a:t>
            </a:r>
            <a:r>
              <a:rPr lang="es-ES" sz="2000" dirty="0" smtClean="0"/>
              <a:t>&gt;&gt;&gt; mediante la razón.</a:t>
            </a:r>
          </a:p>
          <a:p>
            <a:endParaRPr lang="es-ES_tradnl" sz="2000" dirty="0"/>
          </a:p>
          <a:p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estoica</a:t>
            </a:r>
            <a:endParaRPr lang="es-E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69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Marco Tulio Cicerón</a:t>
            </a:r>
          </a:p>
          <a:p>
            <a:r>
              <a:rPr lang="es-ES_tradnl" dirty="0" smtClean="0"/>
              <a:t>Zenón de </a:t>
            </a:r>
            <a:r>
              <a:rPr lang="es-ES_tradnl" dirty="0" err="1" smtClean="0"/>
              <a:t>Citio</a:t>
            </a:r>
            <a:endParaRPr lang="es-ES_tradnl" dirty="0" smtClean="0"/>
          </a:p>
          <a:p>
            <a:r>
              <a:rPr lang="es-ES_tradnl" dirty="0" err="1" smtClean="0"/>
              <a:t>Crisipo</a:t>
            </a:r>
            <a:endParaRPr lang="es-ES_tradnl" dirty="0" smtClean="0"/>
          </a:p>
          <a:p>
            <a:r>
              <a:rPr lang="es-ES_tradnl" dirty="0" smtClean="0"/>
              <a:t>Séneca </a:t>
            </a:r>
          </a:p>
          <a:p>
            <a:r>
              <a:rPr lang="es-ES_tradnl" dirty="0" err="1" smtClean="0"/>
              <a:t>Epicteto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Mayores representantes</a:t>
            </a:r>
            <a:endParaRPr lang="es-E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16" y="1988839"/>
            <a:ext cx="1821608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64" y="3907773"/>
            <a:ext cx="152683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16" y="3907773"/>
            <a:ext cx="18216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64" y="1988839"/>
            <a:ext cx="1526839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48" y="3907773"/>
            <a:ext cx="18573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21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rmAutofit/>
          </a:bodyPr>
          <a:lstStyle/>
          <a:p>
            <a:r>
              <a:rPr lang="es-ES_tradnl" sz="2000" dirty="0" smtClean="0"/>
              <a:t>La muerte es algo inevitable, por lo cual no debemos huir de ella ni retrasarla.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Asumir que es una fase más de la vida, a la cual debemos llegar con deseo y con determinación, pero sin temerla ni dudar.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Debemos aprovechar cada día como si fuera el último, pues la incertidumbre nos envuelve en el día a día.</a:t>
            </a:r>
          </a:p>
          <a:p>
            <a:endParaRPr lang="es-ES_tradnl" sz="2000" dirty="0"/>
          </a:p>
          <a:p>
            <a:r>
              <a:rPr lang="es-ES_tradnl" sz="2000" dirty="0" smtClean="0"/>
              <a:t>La muerte no es una fecha fija, es aleatoria, por lo que debemos tenerla como algo natural</a:t>
            </a:r>
            <a:endParaRPr lang="es-ES_tradnl" sz="2000" dirty="0"/>
          </a:p>
          <a:p>
            <a:endParaRPr lang="es-ES_tradnl" sz="2000" dirty="0" smtClean="0"/>
          </a:p>
          <a:p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a destacar</a:t>
            </a:r>
            <a:endParaRPr lang="es-E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05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214</TotalTime>
  <Words>295</Words>
  <Application>Microsoft Office PowerPoint</Application>
  <PresentationFormat>Presentación en pantalla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Cartoné</vt:lpstr>
      <vt:lpstr>“Todos los seres humanos quieren llegar a viejos, pero todos se quejan de haber llegado”–(Cicerón)</vt:lpstr>
      <vt:lpstr>Antemortem: Senectutis</vt:lpstr>
      <vt:lpstr>La última etapa</vt:lpstr>
      <vt:lpstr>Un final esperado</vt:lpstr>
      <vt:lpstr>La inevitabilidad de la muerte</vt:lpstr>
      <vt:lpstr>Moral estoica</vt:lpstr>
      <vt:lpstr>Mayores representantes</vt:lpstr>
      <vt:lpstr>Conceptos a destacar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“Todos los seres humanos quieren llegar a viejos, pero todos se quejan de haber llegado”–(Cicerón)</dc:title>
  <dc:creator>Carmen</dc:creator>
  <cp:lastModifiedBy>Carmen</cp:lastModifiedBy>
  <cp:revision>18</cp:revision>
  <dcterms:created xsi:type="dcterms:W3CDTF">2014-02-18T18:58:23Z</dcterms:created>
  <dcterms:modified xsi:type="dcterms:W3CDTF">2014-02-18T22:32:36Z</dcterms:modified>
</cp:coreProperties>
</file>