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lvl1pPr algn="ctr" defTabSz="584200">
      <a:defRPr sz="3600">
        <a:latin typeface="+mn-lt"/>
        <a:ea typeface="+mn-ea"/>
        <a:cs typeface="+mn-cs"/>
        <a:sym typeface="Helvetica Neue Light"/>
      </a:defRPr>
    </a:lvl1pPr>
    <a:lvl2pPr indent="228600" algn="ctr" defTabSz="584200">
      <a:defRPr sz="3600">
        <a:latin typeface="+mn-lt"/>
        <a:ea typeface="+mn-ea"/>
        <a:cs typeface="+mn-cs"/>
        <a:sym typeface="Helvetica Neue Light"/>
      </a:defRPr>
    </a:lvl2pPr>
    <a:lvl3pPr indent="457200" algn="ctr" defTabSz="584200">
      <a:defRPr sz="3600">
        <a:latin typeface="+mn-lt"/>
        <a:ea typeface="+mn-ea"/>
        <a:cs typeface="+mn-cs"/>
        <a:sym typeface="Helvetica Neue Light"/>
      </a:defRPr>
    </a:lvl3pPr>
    <a:lvl4pPr indent="685800" algn="ctr" defTabSz="584200">
      <a:defRPr sz="3600">
        <a:latin typeface="+mn-lt"/>
        <a:ea typeface="+mn-ea"/>
        <a:cs typeface="+mn-cs"/>
        <a:sym typeface="Helvetica Neue Light"/>
      </a:defRPr>
    </a:lvl4pPr>
    <a:lvl5pPr indent="914400" algn="ctr" defTabSz="584200">
      <a:defRPr sz="3600">
        <a:latin typeface="+mn-lt"/>
        <a:ea typeface="+mn-ea"/>
        <a:cs typeface="+mn-cs"/>
        <a:sym typeface="Helvetica Neue Light"/>
      </a:defRPr>
    </a:lvl5pPr>
    <a:lvl6pPr indent="1143000" algn="ctr" defTabSz="584200">
      <a:defRPr sz="3600">
        <a:latin typeface="+mn-lt"/>
        <a:ea typeface="+mn-ea"/>
        <a:cs typeface="+mn-cs"/>
        <a:sym typeface="Helvetica Neue Light"/>
      </a:defRPr>
    </a:lvl6pPr>
    <a:lvl7pPr indent="1371600" algn="ctr" defTabSz="584200">
      <a:defRPr sz="3600">
        <a:latin typeface="+mn-lt"/>
        <a:ea typeface="+mn-ea"/>
        <a:cs typeface="+mn-cs"/>
        <a:sym typeface="Helvetica Neue Light"/>
      </a:defRPr>
    </a:lvl7pPr>
    <a:lvl8pPr indent="1600200" algn="ctr" defTabSz="584200">
      <a:defRPr sz="3600">
        <a:latin typeface="+mn-lt"/>
        <a:ea typeface="+mn-ea"/>
        <a:cs typeface="+mn-cs"/>
        <a:sym typeface="Helvetica Neue Light"/>
      </a:defRPr>
    </a:lvl8pPr>
    <a:lvl9pPr indent="1828800" algn="ctr" defTabSz="584200">
      <a:defRPr sz="3600">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lvl="0"/>
          </a:p>
        </p:txBody>
      </p:sp>
      <p:sp>
        <p:nvSpPr>
          <p:cNvPr id="38" name="Shape 3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6" name="Shape 6"/>
          <p:cNvSpPr/>
          <p:nvPr/>
        </p:nvSpPr>
        <p:spPr>
          <a:xfrm>
            <a:off x="571500" y="4749800"/>
            <a:ext cx="11868093"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7" name="Shape 7"/>
          <p:cNvSpPr/>
          <p:nvPr>
            <p:ph type="title"/>
          </p:nvPr>
        </p:nvSpPr>
        <p:spPr>
          <a:xfrm>
            <a:off x="571500" y="1320800"/>
            <a:ext cx="11861800" cy="3175000"/>
          </a:xfrm>
          <a:prstGeom prst="rect">
            <a:avLst/>
          </a:prstGeom>
        </p:spPr>
        <p:txBody>
          <a:bodyPr/>
          <a:lstStyle/>
          <a:p>
            <a:pPr lvl="0">
              <a:defRPr sz="1800"/>
            </a:pPr>
            <a:r>
              <a:rPr sz="4200"/>
              <a:t>Title Text</a:t>
            </a:r>
          </a:p>
        </p:txBody>
      </p:sp>
      <p:sp>
        <p:nvSpPr>
          <p:cNvPr id="8" name="Shape 8"/>
          <p:cNvSpPr/>
          <p:nvPr>
            <p:ph type="body"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0" name="Shape 10"/>
          <p:cNvSpPr/>
          <p:nvPr/>
        </p:nvSpPr>
        <p:spPr>
          <a:xfrm rot="5400000">
            <a:off x="6832536" y="8686864"/>
            <a:ext cx="142252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11" name="Shape 11"/>
          <p:cNvSpPr/>
          <p:nvPr>
            <p:ph type="title"/>
          </p:nvPr>
        </p:nvSpPr>
        <p:spPr>
          <a:xfrm>
            <a:off x="1409700" y="7785100"/>
            <a:ext cx="5791200" cy="1701800"/>
          </a:xfrm>
          <a:prstGeom prst="rect">
            <a:avLst/>
          </a:prstGeom>
        </p:spPr>
        <p:txBody>
          <a:bodyPr anchor="ctr"/>
          <a:lstStyle>
            <a:lvl1pPr algn="r"/>
          </a:lstStyle>
          <a:p>
            <a:pPr lvl="0">
              <a:defRPr sz="1800"/>
            </a:pPr>
            <a:r>
              <a:rPr sz="4200"/>
              <a:t>Title Text</a:t>
            </a:r>
          </a:p>
        </p:txBody>
      </p:sp>
      <p:sp>
        <p:nvSpPr>
          <p:cNvPr id="12" name="Shape 12"/>
          <p:cNvSpPr/>
          <p:nvPr>
            <p:ph type="body"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4" name="Shape 14"/>
          <p:cNvSpPr/>
          <p:nvPr>
            <p:ph type="title"/>
          </p:nvPr>
        </p:nvSpPr>
        <p:spPr>
          <a:xfrm>
            <a:off x="571500" y="3289300"/>
            <a:ext cx="11861800" cy="3175000"/>
          </a:xfrm>
          <a:prstGeom prst="rect">
            <a:avLst/>
          </a:prstGeom>
        </p:spPr>
        <p:txBody>
          <a:bodyPr anchor="ctr"/>
          <a:lstStyle/>
          <a:p>
            <a:pPr lvl="0">
              <a:defRPr sz="1800"/>
            </a:pPr>
            <a:r>
              <a:rPr sz="42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16" name="Shape 16"/>
          <p:cNvSpPr/>
          <p:nvPr/>
        </p:nvSpPr>
        <p:spPr>
          <a:xfrm>
            <a:off x="571500" y="4864100"/>
            <a:ext cx="5334475" cy="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17" name="Shape 17"/>
          <p:cNvSpPr/>
          <p:nvPr>
            <p:ph type="title"/>
          </p:nvPr>
        </p:nvSpPr>
        <p:spPr>
          <a:xfrm>
            <a:off x="571500" y="1435100"/>
            <a:ext cx="5334000" cy="3175000"/>
          </a:xfrm>
          <a:prstGeom prst="rect">
            <a:avLst/>
          </a:prstGeom>
        </p:spPr>
        <p:txBody>
          <a:bodyPr/>
          <a:lstStyle/>
          <a:p>
            <a:pPr lvl="0">
              <a:defRPr sz="1800"/>
            </a:pPr>
            <a:r>
              <a:rPr sz="4200"/>
              <a:t>Title Text</a:t>
            </a:r>
          </a:p>
        </p:txBody>
      </p:sp>
      <p:sp>
        <p:nvSpPr>
          <p:cNvPr id="18" name="Shape 18"/>
          <p:cNvSpPr/>
          <p:nvPr>
            <p:ph type="body"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pPr>
            <a:r>
              <a:rPr sz="42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pPr>
            <a:r>
              <a:rPr sz="4200"/>
              <a:t>Title Text</a:t>
            </a:r>
          </a:p>
        </p:txBody>
      </p:sp>
      <p:sp>
        <p:nvSpPr>
          <p:cNvPr id="23" name="Shape 23"/>
          <p:cNvSpPr/>
          <p:nvPr>
            <p:ph type="body" idx="1"/>
          </p:nvPr>
        </p:nvSpPr>
        <p:spPr>
          <a:prstGeom prst="rect">
            <a:avLst/>
          </a:prstGeom>
        </p:spPr>
        <p:txBody>
          <a:body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25" name="Shape 25"/>
          <p:cNvSpPr/>
          <p:nvPr/>
        </p:nvSpPr>
        <p:spPr>
          <a:xfrm>
            <a:off x="571500" y="1968500"/>
            <a:ext cx="5073393" cy="133"/>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26" name="Shape 26"/>
          <p:cNvSpPr/>
          <p:nvPr>
            <p:ph type="title"/>
          </p:nvPr>
        </p:nvSpPr>
        <p:spPr>
          <a:xfrm>
            <a:off x="571500" y="330200"/>
            <a:ext cx="5080000" cy="1397000"/>
          </a:xfrm>
          <a:prstGeom prst="rect">
            <a:avLst/>
          </a:prstGeom>
        </p:spPr>
        <p:txBody>
          <a:bodyPr/>
          <a:lstStyle/>
          <a:p>
            <a:pPr lvl="0">
              <a:defRPr sz="1800"/>
            </a:pPr>
            <a:r>
              <a:rPr sz="4200"/>
              <a:t>Title Text</a:t>
            </a:r>
          </a:p>
        </p:txBody>
      </p:sp>
      <p:sp>
        <p:nvSpPr>
          <p:cNvPr id="27" name="Shape 27"/>
          <p:cNvSpPr/>
          <p:nvPr>
            <p:ph type="body"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9" name="Shape 29"/>
          <p:cNvSpPr/>
          <p:nvPr>
            <p:ph type="body" idx="1"/>
          </p:nvPr>
        </p:nvSpPr>
        <p:spPr>
          <a:xfrm>
            <a:off x="889000" y="889000"/>
            <a:ext cx="11214100" cy="7962900"/>
          </a:xfrm>
          <a:prstGeom prst="rect">
            <a:avLst/>
          </a:prstGeom>
        </p:spPr>
        <p:txBody>
          <a:body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31" name="Shape 31"/>
          <p:cNvSpPr/>
          <p:nvPr/>
        </p:nvSpPr>
        <p:spPr>
          <a:xfrm>
            <a:off x="9055098" y="508000"/>
            <a:ext cx="127" cy="7975630"/>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2" name="Shape 32"/>
          <p:cNvSpPr/>
          <p:nvPr/>
        </p:nvSpPr>
        <p:spPr>
          <a:xfrm>
            <a:off x="9055097" y="4464050"/>
            <a:ext cx="3448502" cy="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3" name="Shape 33"/>
          <p:cNvSpPr/>
          <p:nvPr>
            <p:ph type="body"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571500" y="1968500"/>
            <a:ext cx="11868105"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 name="Shape 3"/>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pPr>
            <a:r>
              <a:rPr sz="4200"/>
              <a:t>Title Text</a:t>
            </a:r>
          </a:p>
        </p:txBody>
      </p:sp>
      <p:sp>
        <p:nvSpPr>
          <p:cNvPr id="4" name="Shape 4"/>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defTabSz="584200">
        <a:defRPr sz="4200">
          <a:latin typeface="+mn-lt"/>
          <a:ea typeface="+mn-ea"/>
          <a:cs typeface="+mn-cs"/>
          <a:sym typeface="Helvetica Neue Light"/>
        </a:defRPr>
      </a:lvl1pPr>
      <a:lvl2pPr indent="228600" defTabSz="584200">
        <a:defRPr sz="4200">
          <a:latin typeface="+mn-lt"/>
          <a:ea typeface="+mn-ea"/>
          <a:cs typeface="+mn-cs"/>
          <a:sym typeface="Helvetica Neue Light"/>
        </a:defRPr>
      </a:lvl2pPr>
      <a:lvl3pPr indent="457200" defTabSz="584200">
        <a:defRPr sz="4200">
          <a:latin typeface="+mn-lt"/>
          <a:ea typeface="+mn-ea"/>
          <a:cs typeface="+mn-cs"/>
          <a:sym typeface="Helvetica Neue Light"/>
        </a:defRPr>
      </a:lvl3pPr>
      <a:lvl4pPr indent="685800" defTabSz="584200">
        <a:defRPr sz="4200">
          <a:latin typeface="+mn-lt"/>
          <a:ea typeface="+mn-ea"/>
          <a:cs typeface="+mn-cs"/>
          <a:sym typeface="Helvetica Neue Light"/>
        </a:defRPr>
      </a:lvl4pPr>
      <a:lvl5pPr indent="914400" defTabSz="584200">
        <a:defRPr sz="4200">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457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1pPr>
      <a:lvl2pPr marL="914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2pPr>
      <a:lvl3pPr marL="1371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3pPr>
      <a:lvl4pPr marL="1828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4pPr>
      <a:lvl5pPr marL="22860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5pPr>
      <a:lvl6pPr marL="2743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6pPr>
      <a:lvl7pPr marL="3200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7pPr>
      <a:lvl8pPr marL="3657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8pPr>
      <a:lvl9pPr marL="4114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eg"/><Relationship Id="rId3" Type="http://schemas.openxmlformats.org/officeDocument/2006/relationships/image" Target="../media/image11.jpeg"/><Relationship Id="rId4" Type="http://schemas.openxmlformats.org/officeDocument/2006/relationships/image" Target="../media/image1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g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image" Target="../media/image5.jpeg"/><Relationship Id="rId4" Type="http://schemas.openxmlformats.org/officeDocument/2006/relationships/image" Target="../media/image4.jpeg"/><Relationship Id="rId5" Type="http://schemas.openxmlformats.org/officeDocument/2006/relationships/image" Target="../media/image7.jpeg"/><Relationship Id="rId6" Type="http://schemas.openxmlformats.org/officeDocument/2006/relationships/image" Target="../media/image8.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 Id="rId3" Type="http://schemas.openxmlformats.org/officeDocument/2006/relationships/image" Target="../media/image2.jpeg"/><Relationship Id="rId4" Type="http://schemas.openxmlformats.org/officeDocument/2006/relationships/image" Target="../media/image10.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lvl1pPr algn="ctr" defTabSz="578358">
              <a:defRPr sz="9801">
                <a:latin typeface="Superclarendon Light"/>
                <a:ea typeface="Superclarendon Light"/>
                <a:cs typeface="Superclarendon Light"/>
                <a:sym typeface="Superclarendon Light"/>
              </a:defRPr>
            </a:lvl1pPr>
          </a:lstStyle>
          <a:p>
            <a:pPr lvl="0">
              <a:defRPr sz="1800"/>
            </a:pPr>
            <a:r>
              <a:rPr sz="9801"/>
              <a:t>La pasión según Spinoza</a:t>
            </a:r>
          </a:p>
        </p:txBody>
      </p:sp>
      <p:pic>
        <p:nvPicPr>
          <p:cNvPr id="41" name="IMG_2212.jpeg"/>
          <p:cNvPicPr/>
          <p:nvPr/>
        </p:nvPicPr>
        <p:blipFill>
          <a:blip r:embed="rId2">
            <a:extLst/>
          </a:blip>
          <a:stretch>
            <a:fillRect/>
          </a:stretch>
        </p:blipFill>
        <p:spPr>
          <a:xfrm>
            <a:off x="3169592" y="5391765"/>
            <a:ext cx="6665616" cy="3301465"/>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IMG_2231.jpeg"/>
          <p:cNvPicPr/>
          <p:nvPr/>
        </p:nvPicPr>
        <p:blipFill>
          <a:blip r:embed="rId2">
            <a:extLst/>
          </a:blip>
          <a:srcRect l="1782" t="0" r="1782" b="0"/>
          <a:stretch>
            <a:fillRect/>
          </a:stretch>
        </p:blipFill>
        <p:spPr>
          <a:xfrm>
            <a:off x="520700" y="508000"/>
            <a:ext cx="8369300" cy="7975600"/>
          </a:xfrm>
          <a:prstGeom prst="rect">
            <a:avLst/>
          </a:prstGeom>
          <a:ln w="12700">
            <a:miter lim="400000"/>
          </a:ln>
        </p:spPr>
      </p:pic>
      <p:pic>
        <p:nvPicPr>
          <p:cNvPr id="89" name="IMG_2232.jpeg"/>
          <p:cNvPicPr/>
          <p:nvPr/>
        </p:nvPicPr>
        <p:blipFill>
          <a:blip r:embed="rId3">
            <a:extLst/>
          </a:blip>
          <a:srcRect l="16416" t="0" r="16416" b="0"/>
          <a:stretch>
            <a:fillRect/>
          </a:stretch>
        </p:blipFill>
        <p:spPr>
          <a:xfrm>
            <a:off x="9220200" y="4622800"/>
            <a:ext cx="3276600" cy="3860800"/>
          </a:xfrm>
          <a:prstGeom prst="rect">
            <a:avLst/>
          </a:prstGeom>
          <a:ln w="12700">
            <a:miter lim="400000"/>
          </a:ln>
        </p:spPr>
      </p:pic>
      <p:pic>
        <p:nvPicPr>
          <p:cNvPr id="90" name="IMG_2206.jpeg"/>
          <p:cNvPicPr/>
          <p:nvPr/>
        </p:nvPicPr>
        <p:blipFill>
          <a:blip r:embed="rId4">
            <a:extLst/>
          </a:blip>
          <a:srcRect l="10089" t="0" r="10089" b="0"/>
          <a:stretch>
            <a:fillRect/>
          </a:stretch>
        </p:blipFill>
        <p:spPr>
          <a:xfrm>
            <a:off x="9220200" y="508000"/>
            <a:ext cx="3276600" cy="3797300"/>
          </a:xfrm>
          <a:prstGeom prst="rect">
            <a:avLst/>
          </a:prstGeom>
          <a:ln w="12700">
            <a:miter lim="400000"/>
          </a:ln>
        </p:spPr>
      </p:pic>
      <p:sp>
        <p:nvSpPr>
          <p:cNvPr id="91" name="Shape 91"/>
          <p:cNvSpPr/>
          <p:nvPr>
            <p:ph type="body" idx="1"/>
          </p:nvPr>
        </p:nvSpPr>
        <p:spPr>
          <a:prstGeom prst="rect">
            <a:avLst/>
          </a:prstGeom>
        </p:spPr>
        <p:txBody>
          <a:bodyPr/>
          <a:lstStyle>
            <a:lvl1pPr defTabSz="473201">
              <a:defRPr sz="2106"/>
            </a:lvl1pPr>
          </a:lstStyle>
          <a:p>
            <a:pPr lvl="0">
              <a:defRPr sz="1800">
                <a:solidFill>
                  <a:srgbClr val="000000"/>
                </a:solidFill>
              </a:defRPr>
            </a:pPr>
            <a:r>
              <a:rPr sz="2106">
                <a:solidFill>
                  <a:srgbClr val="747474"/>
                </a:solidFill>
              </a:rPr>
              <a:t>Spinoza busca comprender las pasiones para tomar mayor conciencia de ellas y utilizarlas en el desarrollo de la potencia de ser.</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IMG_2232.JPG"/>
          <p:cNvPicPr/>
          <p:nvPr/>
        </p:nvPicPr>
        <p:blipFill>
          <a:blip r:embed="rId2">
            <a:extLst/>
          </a:blip>
          <a:srcRect l="8475" t="0" r="8475" b="0"/>
          <a:stretch>
            <a:fillRect/>
          </a:stretch>
        </p:blipFill>
        <p:spPr>
          <a:xfrm>
            <a:off x="520700" y="508000"/>
            <a:ext cx="8369300" cy="7975600"/>
          </a:xfrm>
          <a:prstGeom prst="rect">
            <a:avLst/>
          </a:prstGeom>
          <a:ln w="12700">
            <a:miter lim="400000"/>
          </a:ln>
        </p:spPr>
      </p:pic>
      <p:pic>
        <p:nvPicPr>
          <p:cNvPr id="94" name="IMG_2219.JPG"/>
          <p:cNvPicPr/>
          <p:nvPr/>
        </p:nvPicPr>
        <p:blipFill>
          <a:blip r:embed="rId3">
            <a:extLst/>
          </a:blip>
          <a:srcRect l="26677" t="0" r="26677" b="0"/>
          <a:stretch>
            <a:fillRect/>
          </a:stretch>
        </p:blipFill>
        <p:spPr>
          <a:xfrm>
            <a:off x="9220200" y="4622800"/>
            <a:ext cx="3276600" cy="3860800"/>
          </a:xfrm>
          <a:prstGeom prst="rect">
            <a:avLst/>
          </a:prstGeom>
          <a:ln w="12700">
            <a:miter lim="400000"/>
          </a:ln>
        </p:spPr>
      </p:pic>
      <p:pic>
        <p:nvPicPr>
          <p:cNvPr id="95" name="IMG_2218.JPG"/>
          <p:cNvPicPr/>
          <p:nvPr/>
        </p:nvPicPr>
        <p:blipFill>
          <a:blip r:embed="rId4">
            <a:extLst/>
          </a:blip>
          <a:srcRect l="23449" t="0" r="23449" b="0"/>
          <a:stretch>
            <a:fillRect/>
          </a:stretch>
        </p:blipFill>
        <p:spPr>
          <a:xfrm>
            <a:off x="9220200" y="508000"/>
            <a:ext cx="3276600" cy="3797300"/>
          </a:xfrm>
          <a:prstGeom prst="rect">
            <a:avLst/>
          </a:prstGeom>
          <a:ln w="12700">
            <a:miter lim="400000"/>
          </a:ln>
        </p:spPr>
      </p:pic>
      <p:sp>
        <p:nvSpPr>
          <p:cNvPr id="96" name="Shape 96"/>
          <p:cNvSpPr/>
          <p:nvPr>
            <p:ph type="body" idx="1"/>
          </p:nvPr>
        </p:nvSpPr>
        <p:spPr>
          <a:prstGeom prst="rect">
            <a:avLst/>
          </a:prstGeom>
        </p:spPr>
        <p:txBody>
          <a:bodyPr/>
          <a:lstStyle>
            <a:lvl1pPr defTabSz="408940">
              <a:defRPr sz="1819"/>
            </a:lvl1pPr>
          </a:lstStyle>
          <a:p>
            <a:pPr lvl="0">
              <a:defRPr sz="1800">
                <a:solidFill>
                  <a:srgbClr val="000000"/>
                </a:solidFill>
              </a:defRPr>
            </a:pPr>
            <a:r>
              <a:rPr sz="1819">
                <a:solidFill>
                  <a:srgbClr val="747474"/>
                </a:solidFill>
              </a:rPr>
              <a:t>Las pasiones son la materia que utilizan los ciudadanos que encuentran una “pasión común”, para transformar la vida solitaria de los hombres en una multitud.De esta manera, permite que el contrato social </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lvl="0">
              <a:defRPr sz="1800"/>
            </a:pPr>
            <a:r>
              <a:rPr sz="4200"/>
              <a:t>Autores</a:t>
            </a:r>
          </a:p>
        </p:txBody>
      </p:sp>
      <p:sp>
        <p:nvSpPr>
          <p:cNvPr id="99" name="Shape 99"/>
          <p:cNvSpPr/>
          <p:nvPr>
            <p:ph type="body" idx="1"/>
          </p:nvPr>
        </p:nvSpPr>
        <p:spPr>
          <a:prstGeom prst="rect">
            <a:avLst/>
          </a:prstGeom>
        </p:spPr>
        <p:txBody>
          <a:bodyPr/>
          <a:lstStyle/>
          <a:p>
            <a:pPr lvl="0" marL="324611" indent="-324611" defTabSz="414781">
              <a:spcBef>
                <a:spcPts val="2900"/>
              </a:spcBef>
              <a:defRPr sz="1800">
                <a:solidFill>
                  <a:srgbClr val="000000"/>
                </a:solidFill>
              </a:defRPr>
            </a:pPr>
            <a:r>
              <a:rPr sz="2556">
                <a:solidFill>
                  <a:srgbClr val="747474"/>
                </a:solidFill>
              </a:rPr>
              <a:t>Carmen García López</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Alba Clara Mejía</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Anthony Tufiño Armijos</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Álvaro Manzanero Morán</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Fernando Lucena Caballero</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Miguel Serrano Ballesteros</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Paloma Garre Acebes </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Iván López Roldán</a:t>
            </a:r>
            <a:endParaRPr sz="2556">
              <a:solidFill>
                <a:srgbClr val="747474"/>
              </a:solidFill>
            </a:endParaRPr>
          </a:p>
          <a:p>
            <a:pPr lvl="0" marL="324611" indent="-324611" defTabSz="414781">
              <a:spcBef>
                <a:spcPts val="2900"/>
              </a:spcBef>
              <a:defRPr sz="1800">
                <a:solidFill>
                  <a:srgbClr val="000000"/>
                </a:solidFill>
              </a:defRPr>
            </a:pPr>
            <a:r>
              <a:rPr sz="2556">
                <a:solidFill>
                  <a:srgbClr val="747474"/>
                </a:solidFill>
              </a:rPr>
              <a:t>Irene García López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IMG_2204.jpeg"/>
          <p:cNvPicPr/>
          <p:nvPr/>
        </p:nvPicPr>
        <p:blipFill>
          <a:blip r:embed="rId2">
            <a:extLst/>
          </a:blip>
          <a:srcRect l="10648" t="0" r="10648" b="0"/>
          <a:stretch>
            <a:fillRect/>
          </a:stretch>
        </p:blipFill>
        <p:spPr>
          <a:xfrm>
            <a:off x="520700" y="508000"/>
            <a:ext cx="8369300" cy="7975600"/>
          </a:xfrm>
          <a:prstGeom prst="rect">
            <a:avLst/>
          </a:prstGeom>
          <a:ln w="12700">
            <a:miter lim="400000"/>
          </a:ln>
        </p:spPr>
      </p:pic>
      <p:pic>
        <p:nvPicPr>
          <p:cNvPr id="44" name="IMG_2205.jpeg"/>
          <p:cNvPicPr/>
          <p:nvPr/>
        </p:nvPicPr>
        <p:blipFill>
          <a:blip r:embed="rId3">
            <a:extLst/>
          </a:blip>
          <a:srcRect l="6856" t="0" r="6856" b="0"/>
          <a:stretch>
            <a:fillRect/>
          </a:stretch>
        </p:blipFill>
        <p:spPr>
          <a:xfrm>
            <a:off x="9220200" y="514350"/>
            <a:ext cx="3276600" cy="3797300"/>
          </a:xfrm>
          <a:prstGeom prst="rect">
            <a:avLst/>
          </a:prstGeom>
          <a:ln w="12700">
            <a:miter lim="400000"/>
          </a:ln>
        </p:spPr>
      </p:pic>
      <p:sp>
        <p:nvSpPr>
          <p:cNvPr id="45" name="Shape 45"/>
          <p:cNvSpPr/>
          <p:nvPr>
            <p:ph type="body" idx="1"/>
          </p:nvPr>
        </p:nvSpPr>
        <p:spPr>
          <a:xfrm>
            <a:off x="703437" y="8661400"/>
            <a:ext cx="8369300" cy="939800"/>
          </a:xfrm>
          <a:prstGeom prst="rect">
            <a:avLst/>
          </a:prstGeom>
        </p:spPr>
        <p:txBody>
          <a:bodyPr/>
          <a:lstStyle/>
          <a:p>
            <a:pPr lvl="0">
              <a:defRPr sz="1800">
                <a:solidFill>
                  <a:srgbClr val="000000"/>
                </a:solidFill>
              </a:defRPr>
            </a:pPr>
            <a:r>
              <a:rPr sz="2600">
                <a:solidFill>
                  <a:srgbClr val="747474"/>
                </a:solidFill>
              </a:rPr>
              <a:t>El hombre es esclavo de las pasiones y sólo percibe los efectos o signos e ignora las causas</a:t>
            </a:r>
          </a:p>
        </p:txBody>
      </p:sp>
      <p:pic>
        <p:nvPicPr>
          <p:cNvPr id="46" name="IMG_2207.gif"/>
          <p:cNvPicPr/>
          <p:nvPr/>
        </p:nvPicPr>
        <p:blipFill>
          <a:blip r:embed="rId4">
            <a:extLst/>
          </a:blip>
          <a:stretch>
            <a:fillRect/>
          </a:stretch>
        </p:blipFill>
        <p:spPr>
          <a:xfrm>
            <a:off x="9220200" y="4870567"/>
            <a:ext cx="3746475" cy="3622626"/>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IMG_2209.jpeg"/>
          <p:cNvPicPr/>
          <p:nvPr/>
        </p:nvPicPr>
        <p:blipFill>
          <a:blip r:embed="rId2">
            <a:extLst/>
          </a:blip>
          <a:srcRect l="10648" t="0" r="10648" b="0"/>
          <a:stretch>
            <a:fillRect/>
          </a:stretch>
        </p:blipFill>
        <p:spPr>
          <a:xfrm>
            <a:off x="2865826" y="270065"/>
            <a:ext cx="4483923" cy="4272996"/>
          </a:xfrm>
          <a:prstGeom prst="rect">
            <a:avLst/>
          </a:prstGeom>
          <a:ln w="12700">
            <a:miter lim="400000"/>
          </a:ln>
        </p:spPr>
      </p:pic>
      <p:pic>
        <p:nvPicPr>
          <p:cNvPr id="49" name="IMG_2211.png"/>
          <p:cNvPicPr/>
          <p:nvPr/>
        </p:nvPicPr>
        <p:blipFill>
          <a:blip r:embed="rId3">
            <a:extLst/>
          </a:blip>
          <a:srcRect l="5555" t="0" r="5555" b="0"/>
          <a:stretch>
            <a:fillRect/>
          </a:stretch>
        </p:blipFill>
        <p:spPr>
          <a:xfrm>
            <a:off x="9220200" y="4622800"/>
            <a:ext cx="3276600" cy="3860800"/>
          </a:xfrm>
          <a:prstGeom prst="rect">
            <a:avLst/>
          </a:prstGeom>
          <a:ln w="12700">
            <a:miter lim="400000"/>
          </a:ln>
        </p:spPr>
      </p:pic>
      <p:pic>
        <p:nvPicPr>
          <p:cNvPr id="50" name="IMG_2210.png"/>
          <p:cNvPicPr/>
          <p:nvPr/>
        </p:nvPicPr>
        <p:blipFill>
          <a:blip r:embed="rId4">
            <a:extLst/>
          </a:blip>
          <a:srcRect l="4689" t="0" r="4689" b="0"/>
          <a:stretch>
            <a:fillRect/>
          </a:stretch>
        </p:blipFill>
        <p:spPr>
          <a:xfrm>
            <a:off x="9220200" y="508000"/>
            <a:ext cx="3276600" cy="3797300"/>
          </a:xfrm>
          <a:prstGeom prst="rect">
            <a:avLst/>
          </a:prstGeom>
          <a:ln w="12700">
            <a:miter lim="400000"/>
          </a:ln>
        </p:spPr>
      </p:pic>
      <p:sp>
        <p:nvSpPr>
          <p:cNvPr id="51" name="Shape 51"/>
          <p:cNvSpPr/>
          <p:nvPr>
            <p:ph type="body" idx="1"/>
          </p:nvPr>
        </p:nvSpPr>
        <p:spPr>
          <a:prstGeom prst="rect">
            <a:avLst/>
          </a:prstGeom>
        </p:spPr>
        <p:txBody>
          <a:bodyPr/>
          <a:lstStyle>
            <a:lvl1pPr defTabSz="408940">
              <a:defRPr sz="1819"/>
            </a:lvl1pPr>
          </a:lstStyle>
          <a:p>
            <a:pPr lvl="0">
              <a:defRPr sz="1800">
                <a:solidFill>
                  <a:srgbClr val="000000"/>
                </a:solidFill>
              </a:defRPr>
            </a:pPr>
            <a:r>
              <a:rPr sz="1819">
                <a:solidFill>
                  <a:srgbClr val="747474"/>
                </a:solidFill>
              </a:rPr>
              <a:t>Dos pasiones primarias que fundamentarán todas las demás: la alegría, que se define como “una pasión por la que el alma pasa a una mayor perfección” y la tristeza, definida como “una pasión por la que el alma pasa a una menor" </a:t>
            </a:r>
          </a:p>
        </p:txBody>
      </p:sp>
      <p:pic>
        <p:nvPicPr>
          <p:cNvPr id="52" name="IMG_2208.jpeg"/>
          <p:cNvPicPr/>
          <p:nvPr/>
        </p:nvPicPr>
        <p:blipFill>
          <a:blip r:embed="rId5">
            <a:extLst/>
          </a:blip>
          <a:stretch>
            <a:fillRect/>
          </a:stretch>
        </p:blipFill>
        <p:spPr>
          <a:xfrm>
            <a:off x="2502294" y="4599090"/>
            <a:ext cx="5210959" cy="3908219"/>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IMG_2213.jpeg"/>
          <p:cNvPicPr/>
          <p:nvPr/>
        </p:nvPicPr>
        <p:blipFill>
          <a:blip r:embed="rId2">
            <a:extLst/>
          </a:blip>
          <a:srcRect l="0" t="9856" r="0" b="9856"/>
          <a:stretch>
            <a:fillRect/>
          </a:stretch>
        </p:blipFill>
        <p:spPr>
          <a:xfrm>
            <a:off x="672980" y="4514850"/>
            <a:ext cx="4277826" cy="4076591"/>
          </a:xfrm>
          <a:prstGeom prst="rect">
            <a:avLst/>
          </a:prstGeom>
          <a:ln w="12700">
            <a:miter lim="400000"/>
          </a:ln>
        </p:spPr>
      </p:pic>
      <p:pic>
        <p:nvPicPr>
          <p:cNvPr id="55" name="IMG_2208.JPG"/>
          <p:cNvPicPr/>
          <p:nvPr/>
        </p:nvPicPr>
        <p:blipFill>
          <a:blip r:embed="rId3">
            <a:extLst/>
          </a:blip>
          <a:srcRect l="18174" t="0" r="18174" b="0"/>
          <a:stretch>
            <a:fillRect/>
          </a:stretch>
        </p:blipFill>
        <p:spPr>
          <a:xfrm>
            <a:off x="9220200" y="4622800"/>
            <a:ext cx="3276600" cy="3860800"/>
          </a:xfrm>
          <a:prstGeom prst="rect">
            <a:avLst/>
          </a:prstGeom>
          <a:ln w="12700">
            <a:miter lim="400000"/>
          </a:ln>
        </p:spPr>
      </p:pic>
      <p:pic>
        <p:nvPicPr>
          <p:cNvPr id="56" name="IMG_2209.JPG"/>
          <p:cNvPicPr/>
          <p:nvPr/>
        </p:nvPicPr>
        <p:blipFill>
          <a:blip r:embed="rId4">
            <a:extLst/>
          </a:blip>
          <a:srcRect l="17642" t="0" r="17642" b="0"/>
          <a:stretch>
            <a:fillRect/>
          </a:stretch>
        </p:blipFill>
        <p:spPr>
          <a:xfrm>
            <a:off x="9220200" y="508000"/>
            <a:ext cx="3276600" cy="3797300"/>
          </a:xfrm>
          <a:prstGeom prst="rect">
            <a:avLst/>
          </a:prstGeom>
          <a:ln w="12700">
            <a:miter lim="400000"/>
          </a:ln>
        </p:spPr>
      </p:pic>
      <p:sp>
        <p:nvSpPr>
          <p:cNvPr id="57" name="Shape 57"/>
          <p:cNvSpPr/>
          <p:nvPr>
            <p:ph type="body" idx="1"/>
          </p:nvPr>
        </p:nvSpPr>
        <p:spPr>
          <a:prstGeom prst="rect">
            <a:avLst/>
          </a:prstGeom>
        </p:spPr>
        <p:txBody>
          <a:bodyPr/>
          <a:lstStyle/>
          <a:p>
            <a:pPr lvl="0">
              <a:defRPr sz="1800">
                <a:solidFill>
                  <a:srgbClr val="000000"/>
                </a:solidFill>
              </a:defRPr>
            </a:pPr>
            <a:r>
              <a:rPr sz="2600">
                <a:solidFill>
                  <a:srgbClr val="747474"/>
                </a:solidFill>
              </a:rPr>
              <a:t>El amor nace de la alegría y el odio de la tristeza</a:t>
            </a:r>
          </a:p>
        </p:txBody>
      </p:sp>
      <p:pic>
        <p:nvPicPr>
          <p:cNvPr id="58" name="IMG_2214.jpeg"/>
          <p:cNvPicPr/>
          <p:nvPr/>
        </p:nvPicPr>
        <p:blipFill>
          <a:blip r:embed="rId5">
            <a:extLst/>
          </a:blip>
          <a:stretch>
            <a:fillRect/>
          </a:stretch>
        </p:blipFill>
        <p:spPr>
          <a:xfrm>
            <a:off x="4916412" y="5452166"/>
            <a:ext cx="3973713" cy="1871413"/>
          </a:xfrm>
          <a:prstGeom prst="rect">
            <a:avLst/>
          </a:prstGeom>
          <a:ln w="12700">
            <a:miter lim="400000"/>
          </a:ln>
        </p:spPr>
      </p:pic>
      <p:pic>
        <p:nvPicPr>
          <p:cNvPr id="59" name="IMG_2214.JPG"/>
          <p:cNvPicPr/>
          <p:nvPr/>
        </p:nvPicPr>
        <p:blipFill>
          <a:blip r:embed="rId5">
            <a:extLst/>
          </a:blip>
          <a:stretch>
            <a:fillRect/>
          </a:stretch>
        </p:blipFill>
        <p:spPr>
          <a:xfrm>
            <a:off x="4916412" y="1428750"/>
            <a:ext cx="3973713" cy="1871412"/>
          </a:xfrm>
          <a:prstGeom prst="rect">
            <a:avLst/>
          </a:prstGeom>
          <a:ln w="12700">
            <a:miter lim="400000"/>
          </a:ln>
        </p:spPr>
      </p:pic>
      <p:pic>
        <p:nvPicPr>
          <p:cNvPr id="60" name="IMG_2215.jpeg"/>
          <p:cNvPicPr/>
          <p:nvPr/>
        </p:nvPicPr>
        <p:blipFill>
          <a:blip r:embed="rId6">
            <a:extLst/>
          </a:blip>
          <a:stretch>
            <a:fillRect/>
          </a:stretch>
        </p:blipFill>
        <p:spPr>
          <a:xfrm>
            <a:off x="1196459" y="141956"/>
            <a:ext cx="3230960" cy="444500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IMG_2216.jpeg"/>
          <p:cNvPicPr/>
          <p:nvPr/>
        </p:nvPicPr>
        <p:blipFill>
          <a:blip r:embed="rId2">
            <a:extLst/>
          </a:blip>
          <a:srcRect l="0" t="15789" r="0" b="15789"/>
          <a:stretch>
            <a:fillRect/>
          </a:stretch>
        </p:blipFill>
        <p:spPr>
          <a:xfrm>
            <a:off x="520700" y="508000"/>
            <a:ext cx="8369300" cy="7975600"/>
          </a:xfrm>
          <a:prstGeom prst="rect">
            <a:avLst/>
          </a:prstGeom>
          <a:ln w="12700">
            <a:miter lim="400000"/>
          </a:ln>
        </p:spPr>
      </p:pic>
      <p:pic>
        <p:nvPicPr>
          <p:cNvPr id="63" name="IMG_2204.JPG"/>
          <p:cNvPicPr/>
          <p:nvPr/>
        </p:nvPicPr>
        <p:blipFill>
          <a:blip r:embed="rId3">
            <a:extLst/>
          </a:blip>
          <a:srcRect l="18174" t="0" r="18174" b="0"/>
          <a:stretch>
            <a:fillRect/>
          </a:stretch>
        </p:blipFill>
        <p:spPr>
          <a:xfrm>
            <a:off x="9220200" y="4616508"/>
            <a:ext cx="3276600" cy="3860800"/>
          </a:xfrm>
          <a:prstGeom prst="rect">
            <a:avLst/>
          </a:prstGeom>
          <a:ln w="12700">
            <a:miter lim="400000"/>
          </a:ln>
        </p:spPr>
      </p:pic>
      <p:pic>
        <p:nvPicPr>
          <p:cNvPr id="64" name="IMG_2217.jpeg"/>
          <p:cNvPicPr/>
          <p:nvPr/>
        </p:nvPicPr>
        <p:blipFill>
          <a:blip r:embed="rId4">
            <a:extLst/>
          </a:blip>
          <a:srcRect l="17686" t="0" r="17686" b="0"/>
          <a:stretch>
            <a:fillRect/>
          </a:stretch>
        </p:blipFill>
        <p:spPr>
          <a:xfrm>
            <a:off x="9220200" y="514350"/>
            <a:ext cx="3276600" cy="3797300"/>
          </a:xfrm>
          <a:prstGeom prst="rect">
            <a:avLst/>
          </a:prstGeom>
          <a:ln w="12700">
            <a:miter lim="400000"/>
          </a:ln>
        </p:spPr>
      </p:pic>
      <p:sp>
        <p:nvSpPr>
          <p:cNvPr id="65" name="Shape 65"/>
          <p:cNvSpPr/>
          <p:nvPr>
            <p:ph type="body" idx="1"/>
          </p:nvPr>
        </p:nvSpPr>
        <p:spPr>
          <a:prstGeom prst="rect">
            <a:avLst/>
          </a:prstGeom>
        </p:spPr>
        <p:txBody>
          <a:bodyPr/>
          <a:lstStyle/>
          <a:p>
            <a:pPr lvl="0">
              <a:defRPr sz="1800">
                <a:solidFill>
                  <a:srgbClr val="000000"/>
                </a:solidFill>
              </a:defRPr>
            </a:pPr>
            <a:r>
              <a:rPr sz="2600">
                <a:solidFill>
                  <a:srgbClr val="747474"/>
                </a:solidFill>
              </a:rPr>
              <a:t>La pasión nace de la imaginación y pertenece a la naturaleza siendo esclavos de ella</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IMG_2219.jpeg"/>
          <p:cNvPicPr/>
          <p:nvPr/>
        </p:nvPicPr>
        <p:blipFill>
          <a:blip r:embed="rId2">
            <a:extLst/>
          </a:blip>
          <a:srcRect l="21162" t="0" r="21162" b="0"/>
          <a:stretch>
            <a:fillRect/>
          </a:stretch>
        </p:blipFill>
        <p:spPr>
          <a:xfrm>
            <a:off x="520700" y="508000"/>
            <a:ext cx="8369300" cy="7975600"/>
          </a:xfrm>
          <a:prstGeom prst="rect">
            <a:avLst/>
          </a:prstGeom>
          <a:ln w="12700">
            <a:miter lim="400000"/>
          </a:ln>
        </p:spPr>
      </p:pic>
      <p:pic>
        <p:nvPicPr>
          <p:cNvPr id="68" name="IMG_2218.jpeg"/>
          <p:cNvPicPr/>
          <p:nvPr/>
        </p:nvPicPr>
        <p:blipFill>
          <a:blip r:embed="rId3">
            <a:extLst/>
          </a:blip>
          <a:srcRect l="23886" t="0" r="23886" b="0"/>
          <a:stretch>
            <a:fillRect/>
          </a:stretch>
        </p:blipFill>
        <p:spPr>
          <a:xfrm>
            <a:off x="9220200" y="4622800"/>
            <a:ext cx="3276600" cy="3860800"/>
          </a:xfrm>
          <a:prstGeom prst="rect">
            <a:avLst/>
          </a:prstGeom>
          <a:ln w="12700">
            <a:miter lim="400000"/>
          </a:ln>
        </p:spPr>
      </p:pic>
      <p:pic>
        <p:nvPicPr>
          <p:cNvPr id="69" name="IMG_2220.jpeg"/>
          <p:cNvPicPr/>
          <p:nvPr/>
        </p:nvPicPr>
        <p:blipFill>
          <a:blip r:embed="rId4">
            <a:extLst/>
          </a:blip>
          <a:srcRect l="17683" t="0" r="17683" b="0"/>
          <a:stretch>
            <a:fillRect/>
          </a:stretch>
        </p:blipFill>
        <p:spPr>
          <a:xfrm>
            <a:off x="9220200" y="508000"/>
            <a:ext cx="3276600" cy="3797300"/>
          </a:xfrm>
          <a:prstGeom prst="rect">
            <a:avLst/>
          </a:prstGeom>
          <a:ln w="12700">
            <a:miter lim="400000"/>
          </a:ln>
        </p:spPr>
      </p:pic>
      <p:sp>
        <p:nvSpPr>
          <p:cNvPr id="70" name="Shape 70"/>
          <p:cNvSpPr/>
          <p:nvPr>
            <p:ph type="body" idx="1"/>
          </p:nvPr>
        </p:nvSpPr>
        <p:spPr>
          <a:prstGeom prst="rect">
            <a:avLst/>
          </a:prstGeom>
        </p:spPr>
        <p:txBody>
          <a:bodyPr/>
          <a:lstStyle/>
          <a:p>
            <a:pPr lvl="0">
              <a:defRPr sz="1800">
                <a:solidFill>
                  <a:srgbClr val="000000"/>
                </a:solidFill>
              </a:defRPr>
            </a:pPr>
            <a:r>
              <a:rPr sz="2600">
                <a:solidFill>
                  <a:srgbClr val="747474"/>
                </a:solidFill>
              </a:rPr>
              <a:t>Las pasiones son formas de relacionarse con el sujeto mismo y con los otros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IMG_2221.jpeg"/>
          <p:cNvPicPr/>
          <p:nvPr/>
        </p:nvPicPr>
        <p:blipFill>
          <a:blip r:embed="rId2">
            <a:extLst/>
          </a:blip>
          <a:srcRect l="20354" t="0" r="20354" b="0"/>
          <a:stretch>
            <a:fillRect/>
          </a:stretch>
        </p:blipFill>
        <p:spPr>
          <a:xfrm>
            <a:off x="520700" y="508000"/>
            <a:ext cx="8369300" cy="7975600"/>
          </a:xfrm>
          <a:prstGeom prst="rect">
            <a:avLst/>
          </a:prstGeom>
          <a:ln w="12700">
            <a:miter lim="400000"/>
          </a:ln>
        </p:spPr>
      </p:pic>
      <p:pic>
        <p:nvPicPr>
          <p:cNvPr id="73" name="IMG_2222.jpeg"/>
          <p:cNvPicPr/>
          <p:nvPr/>
        </p:nvPicPr>
        <p:blipFill>
          <a:blip r:embed="rId3">
            <a:extLst/>
          </a:blip>
          <a:srcRect l="15034" t="0" r="15034" b="0"/>
          <a:stretch>
            <a:fillRect/>
          </a:stretch>
        </p:blipFill>
        <p:spPr>
          <a:xfrm>
            <a:off x="9220200" y="4622800"/>
            <a:ext cx="3276600" cy="3860800"/>
          </a:xfrm>
          <a:prstGeom prst="rect">
            <a:avLst/>
          </a:prstGeom>
          <a:ln w="12700">
            <a:miter lim="400000"/>
          </a:ln>
        </p:spPr>
      </p:pic>
      <p:pic>
        <p:nvPicPr>
          <p:cNvPr id="74" name="IMG_2223.jpeg"/>
          <p:cNvPicPr/>
          <p:nvPr/>
        </p:nvPicPr>
        <p:blipFill>
          <a:blip r:embed="rId4">
            <a:extLst/>
          </a:blip>
          <a:srcRect l="21393" t="0" r="21393" b="0"/>
          <a:stretch>
            <a:fillRect/>
          </a:stretch>
        </p:blipFill>
        <p:spPr>
          <a:xfrm>
            <a:off x="9220200" y="508000"/>
            <a:ext cx="3276600" cy="3797300"/>
          </a:xfrm>
          <a:prstGeom prst="rect">
            <a:avLst/>
          </a:prstGeom>
          <a:ln w="12700">
            <a:miter lim="400000"/>
          </a:ln>
        </p:spPr>
      </p:pic>
      <p:sp>
        <p:nvSpPr>
          <p:cNvPr id="75" name="Shape 75"/>
          <p:cNvSpPr/>
          <p:nvPr>
            <p:ph type="body" idx="1"/>
          </p:nvPr>
        </p:nvSpPr>
        <p:spPr>
          <a:prstGeom prst="rect">
            <a:avLst/>
          </a:prstGeom>
        </p:spPr>
        <p:txBody>
          <a:bodyPr/>
          <a:lstStyle/>
          <a:p>
            <a:pPr lvl="0">
              <a:defRPr sz="1800">
                <a:solidFill>
                  <a:srgbClr val="000000"/>
                </a:solidFill>
              </a:defRPr>
            </a:pPr>
            <a:r>
              <a:rPr sz="2600">
                <a:solidFill>
                  <a:srgbClr val="747474"/>
                </a:solidFill>
              </a:rPr>
              <a:t>Spinoza busca el lugar del humano en la naturaleza, ya que su libertad está denotada por los eventos naturales</a:t>
            </a:r>
          </a:p>
        </p:txBody>
      </p:sp>
      <p:pic>
        <p:nvPicPr>
          <p:cNvPr id="76" name="IMG_2214.JPG"/>
          <p:cNvPicPr/>
          <p:nvPr/>
        </p:nvPicPr>
        <p:blipFill>
          <a:blip r:embed="rId5">
            <a:extLst/>
          </a:blip>
          <a:stretch>
            <a:fillRect/>
          </a:stretch>
        </p:blipFill>
        <p:spPr>
          <a:xfrm rot="5400000">
            <a:off x="9608912" y="3850847"/>
            <a:ext cx="2739019" cy="1289936"/>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IMG_2227.jpeg"/>
          <p:cNvPicPr/>
          <p:nvPr/>
        </p:nvPicPr>
        <p:blipFill>
          <a:blip r:embed="rId2">
            <a:extLst/>
          </a:blip>
          <a:srcRect l="0" t="2352" r="0" b="2352"/>
          <a:stretch>
            <a:fillRect/>
          </a:stretch>
        </p:blipFill>
        <p:spPr>
          <a:xfrm>
            <a:off x="520700" y="508000"/>
            <a:ext cx="8369300" cy="7975600"/>
          </a:xfrm>
          <a:prstGeom prst="rect">
            <a:avLst/>
          </a:prstGeom>
          <a:ln w="12700">
            <a:miter lim="400000"/>
          </a:ln>
        </p:spPr>
      </p:pic>
      <p:pic>
        <p:nvPicPr>
          <p:cNvPr id="79" name="IMG_2225.jpeg"/>
          <p:cNvPicPr/>
          <p:nvPr/>
        </p:nvPicPr>
        <p:blipFill>
          <a:blip r:embed="rId3">
            <a:extLst/>
          </a:blip>
          <a:srcRect l="21167" t="23951" r="21167" b="0"/>
          <a:stretch>
            <a:fillRect/>
          </a:stretch>
        </p:blipFill>
        <p:spPr>
          <a:xfrm>
            <a:off x="9220200" y="4906963"/>
            <a:ext cx="3618232" cy="3292533"/>
          </a:xfrm>
          <a:prstGeom prst="rect">
            <a:avLst/>
          </a:prstGeom>
          <a:ln w="12700">
            <a:miter lim="400000"/>
          </a:ln>
        </p:spPr>
      </p:pic>
      <p:pic>
        <p:nvPicPr>
          <p:cNvPr id="80" name="IMG_2226.jpeg"/>
          <p:cNvPicPr/>
          <p:nvPr/>
        </p:nvPicPr>
        <p:blipFill>
          <a:blip r:embed="rId4">
            <a:extLst/>
          </a:blip>
          <a:srcRect l="7951" t="0" r="7951" b="0"/>
          <a:stretch>
            <a:fillRect/>
          </a:stretch>
        </p:blipFill>
        <p:spPr>
          <a:xfrm>
            <a:off x="9220200" y="508000"/>
            <a:ext cx="3276600" cy="3797300"/>
          </a:xfrm>
          <a:prstGeom prst="rect">
            <a:avLst/>
          </a:prstGeom>
          <a:ln w="12700">
            <a:miter lim="400000"/>
          </a:ln>
        </p:spPr>
      </p:pic>
      <p:sp>
        <p:nvSpPr>
          <p:cNvPr id="81" name="Shape 81"/>
          <p:cNvSpPr/>
          <p:nvPr>
            <p:ph type="body" idx="1"/>
          </p:nvPr>
        </p:nvSpPr>
        <p:spPr>
          <a:prstGeom prst="rect">
            <a:avLst/>
          </a:prstGeom>
        </p:spPr>
        <p:txBody>
          <a:bodyPr/>
          <a:lstStyle>
            <a:lvl1pPr defTabSz="519937">
              <a:defRPr sz="2314"/>
            </a:lvl1pPr>
          </a:lstStyle>
          <a:p>
            <a:pPr lvl="0">
              <a:defRPr sz="1800">
                <a:solidFill>
                  <a:srgbClr val="000000"/>
                </a:solidFill>
              </a:defRPr>
            </a:pPr>
            <a:r>
              <a:rPr sz="2314">
                <a:solidFill>
                  <a:srgbClr val="747474"/>
                </a:solidFill>
              </a:rPr>
              <a:t>Spinoza se opone a separar la razón de la pasión, la mente del cuerpo, la voluntad del deseo, y el altruismo del amor propio.</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IMG_2228.jpeg"/>
          <p:cNvPicPr/>
          <p:nvPr/>
        </p:nvPicPr>
        <p:blipFill>
          <a:blip r:embed="rId2">
            <a:extLst/>
          </a:blip>
          <a:srcRect l="15084" t="0" r="15084" b="0"/>
          <a:stretch>
            <a:fillRect/>
          </a:stretch>
        </p:blipFill>
        <p:spPr>
          <a:xfrm>
            <a:off x="520700" y="508000"/>
            <a:ext cx="8369300" cy="7975600"/>
          </a:xfrm>
          <a:prstGeom prst="rect">
            <a:avLst/>
          </a:prstGeom>
          <a:ln w="12700">
            <a:miter lim="400000"/>
          </a:ln>
        </p:spPr>
      </p:pic>
      <p:pic>
        <p:nvPicPr>
          <p:cNvPr id="84" name="IMG_2230.jpeg"/>
          <p:cNvPicPr/>
          <p:nvPr/>
        </p:nvPicPr>
        <p:blipFill>
          <a:blip r:embed="rId3">
            <a:extLst/>
          </a:blip>
          <a:srcRect l="23553" t="0" r="23553" b="0"/>
          <a:stretch>
            <a:fillRect/>
          </a:stretch>
        </p:blipFill>
        <p:spPr>
          <a:xfrm>
            <a:off x="9220200" y="4622800"/>
            <a:ext cx="3276600" cy="3860800"/>
          </a:xfrm>
          <a:prstGeom prst="rect">
            <a:avLst/>
          </a:prstGeom>
          <a:ln w="12700">
            <a:miter lim="400000"/>
          </a:ln>
        </p:spPr>
      </p:pic>
      <p:pic>
        <p:nvPicPr>
          <p:cNvPr id="85" name="IMG_2229.jpeg"/>
          <p:cNvPicPr/>
          <p:nvPr/>
        </p:nvPicPr>
        <p:blipFill>
          <a:blip r:embed="rId4">
            <a:extLst/>
          </a:blip>
          <a:srcRect l="3774" t="0" r="3774" b="0"/>
          <a:stretch>
            <a:fillRect/>
          </a:stretch>
        </p:blipFill>
        <p:spPr>
          <a:xfrm>
            <a:off x="9220200" y="508000"/>
            <a:ext cx="3276600" cy="3797300"/>
          </a:xfrm>
          <a:prstGeom prst="rect">
            <a:avLst/>
          </a:prstGeom>
          <a:ln w="12700">
            <a:miter lim="400000"/>
          </a:ln>
        </p:spPr>
      </p:pic>
      <p:sp>
        <p:nvSpPr>
          <p:cNvPr id="86" name="Shape 86"/>
          <p:cNvSpPr/>
          <p:nvPr>
            <p:ph type="body" idx="1"/>
          </p:nvPr>
        </p:nvSpPr>
        <p:spPr>
          <a:prstGeom prst="rect">
            <a:avLst/>
          </a:prstGeom>
        </p:spPr>
        <p:txBody>
          <a:bodyPr/>
          <a:lstStyle/>
          <a:p>
            <a:pPr lvl="0">
              <a:defRPr sz="1800">
                <a:solidFill>
                  <a:srgbClr val="000000"/>
                </a:solidFill>
              </a:defRPr>
            </a:pPr>
            <a:r>
              <a:rPr sz="2600">
                <a:solidFill>
                  <a:srgbClr val="747474"/>
                </a:solidFill>
              </a:rPr>
              <a:t>El afecto se divide en acciones y pasiones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